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png" ContentType="image/png"/>
  <Default Extension="wmf" ContentType="image/x-wmf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9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>
  <p:sldMasterIdLst>
    <p:sldMasterId id="2147483648" r:id="rId1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de-DE"/>
    </a:defPPr>
    <a:lvl1pPr marL="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 snapToObjects="1">
      <p:cViewPr varScale="1">
        <p:scale>
          <a:sx n="109" d="100"/>
          <a:sy n="109" d="100"/>
        </p:scale>
        <p:origin x="-1112" y="-96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035167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73404816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10319029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2073317786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1800032361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58088799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549987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765223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6948782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01302BA-F66B-E17A-2C85-04EDCC4CEFA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7128709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51104308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8014640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D52728A-731D-52CA-BE79-E79279A71B9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562032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5830953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0044308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490CB9D-1E6B-026D-9B19-CD739A08B26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731562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9500006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7338940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36D854-3633-1079-A7BB-B8203631726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074586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8822749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2107353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EFAB569-0B02-A4FC-5CA7-01C8E1F5A57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131873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9722051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8767851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842E0C5-B427-0F68-1D34-D20AC4FFF1F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051037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4026919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3733554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D03E74D-2988-B39B-0458-6F0F259A7F39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0053862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4528735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5244616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655D4F5-C6FB-5D86-71F6-5E6ACAF09D0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180817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14175736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8631141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623CA3C-4FB1-A1EC-A731-7B15A9B7CDF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15361178" name="Titel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de-DE"/>
          </a:p>
        </p:txBody>
      </p:sp>
      <p:sp>
        <p:nvSpPr>
          <p:cNvPr id="396848738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 lang="de-DE"/>
          </a:p>
        </p:txBody>
      </p:sp>
      <p:sp>
        <p:nvSpPr>
          <p:cNvPr id="116727966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355485232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14315607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3516216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de-DE"/>
          </a:p>
        </p:txBody>
      </p:sp>
      <p:sp>
        <p:nvSpPr>
          <p:cNvPr id="24768402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de-DE"/>
          </a:p>
        </p:txBody>
      </p:sp>
      <p:sp>
        <p:nvSpPr>
          <p:cNvPr id="191558235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282832998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5256975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6504198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 lang="de-DE"/>
          </a:p>
        </p:txBody>
      </p:sp>
      <p:sp>
        <p:nvSpPr>
          <p:cNvPr id="1280715794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de-DE"/>
          </a:p>
        </p:txBody>
      </p:sp>
      <p:sp>
        <p:nvSpPr>
          <p:cNvPr id="1451529971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174304908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11257042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750679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de-DE"/>
          </a:p>
        </p:txBody>
      </p:sp>
      <p:sp>
        <p:nvSpPr>
          <p:cNvPr id="1154963933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de-DE"/>
          </a:p>
        </p:txBody>
      </p:sp>
      <p:sp>
        <p:nvSpPr>
          <p:cNvPr id="163094809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800474878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77115317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Abschnitts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34890648" name="Titel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de-DE"/>
          </a:p>
        </p:txBody>
      </p:sp>
      <p:sp>
        <p:nvSpPr>
          <p:cNvPr id="184089721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85073250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1419326882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7786007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8894377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de-DE"/>
          </a:p>
        </p:txBody>
      </p:sp>
      <p:sp>
        <p:nvSpPr>
          <p:cNvPr id="106208850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de-DE"/>
          </a:p>
        </p:txBody>
      </p:sp>
      <p:sp>
        <p:nvSpPr>
          <p:cNvPr id="1858178421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de-DE"/>
          </a:p>
        </p:txBody>
      </p:sp>
      <p:sp>
        <p:nvSpPr>
          <p:cNvPr id="1959253104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1557069050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96104942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990523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de-DE"/>
          </a:p>
        </p:txBody>
      </p:sp>
      <p:sp>
        <p:nvSpPr>
          <p:cNvPr id="1105159189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378093613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de-DE"/>
          </a:p>
        </p:txBody>
      </p:sp>
      <p:sp>
        <p:nvSpPr>
          <p:cNvPr id="1122636613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40827650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de-DE"/>
          </a:p>
        </p:txBody>
      </p:sp>
      <p:sp>
        <p:nvSpPr>
          <p:cNvPr id="1576960001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1095894319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14229330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584883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de-DE"/>
          </a:p>
        </p:txBody>
      </p:sp>
      <p:sp>
        <p:nvSpPr>
          <p:cNvPr id="1148300927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639070778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30780801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6828547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1401098521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8696945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Inhalt mit Beschrift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9371474" name="Titel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de-DE"/>
          </a:p>
        </p:txBody>
      </p:sp>
      <p:sp>
        <p:nvSpPr>
          <p:cNvPr id="1215803103" name="Inhaltsplatzhalter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de-DE"/>
          </a:p>
        </p:txBody>
      </p:sp>
      <p:sp>
        <p:nvSpPr>
          <p:cNvPr id="1248852301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230308189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1528031407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12440612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Bild mit Beschriftu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6550275" name="Titel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de-DE"/>
          </a:p>
        </p:txBody>
      </p:sp>
      <p:sp>
        <p:nvSpPr>
          <p:cNvPr id="1966471182" name="Bildplatzhalter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56419572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50147891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551595602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76095511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72924040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 lang="de-DE"/>
          </a:p>
        </p:txBody>
      </p:sp>
      <p:sp>
        <p:nvSpPr>
          <p:cNvPr id="1406438430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de-DE"/>
          </a:p>
        </p:txBody>
      </p:sp>
      <p:sp>
        <p:nvSpPr>
          <p:cNvPr id="493353293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381E797-BD6D-0D4A-8210-2833431FCD11}" type="datetimeFigureOut">
              <a:rPr lang="de-DE"/>
              <a:t>19.09.18</a:t>
            </a:fld>
            <a:endParaRPr lang="de-DE"/>
          </a:p>
        </p:txBody>
      </p:sp>
      <p:sp>
        <p:nvSpPr>
          <p:cNvPr id="100136909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704577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9A302D-CCB0-D24F-BED1-59E327DD4760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Relationship Id="rId4" Type="http://schemas.openxmlformats.org/officeDocument/2006/relationships/hyperlink" Target="https://examenes.cervantes.es/sites/default/files/formulario_inscripcion_dele_2017_1.pdf" TargetMode="Externa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5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18349870" name="Titel 1"/>
          <p:cNvSpPr>
            <a:spLocks noGrp="1"/>
          </p:cNvSpPr>
          <p:nvPr>
            <p:ph type="ctrTitle"/>
          </p:nvPr>
        </p:nvSpPr>
        <p:spPr bwMode="auto">
          <a:xfrm>
            <a:off x="1193133" y="1989667"/>
            <a:ext cx="6731000" cy="2182446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de-DE" b="1"/>
            </a:br>
            <a:r>
              <a:rPr lang="de-DE">
                <a:latin typeface="Cambria"/>
                <a:cs typeface="Cambria"/>
              </a:rPr>
              <a:t>(</a:t>
            </a:r>
            <a:r>
              <a:rPr lang="de-DE" b="1" i="1">
                <a:latin typeface="Cambria"/>
                <a:cs typeface="Cambria"/>
              </a:rPr>
              <a:t>DELF</a:t>
            </a:r>
            <a:r>
              <a:rPr lang="de-DE" b="1">
                <a:latin typeface="Cambria"/>
                <a:cs typeface="Cambria"/>
              </a:rPr>
              <a:t> </a:t>
            </a:r>
            <a:r>
              <a:rPr lang="de-DE">
                <a:latin typeface="Cambria"/>
                <a:cs typeface="Cambria"/>
              </a:rPr>
              <a:t>=</a:t>
            </a:r>
            <a:r>
              <a:rPr lang="de-DE" b="1">
                <a:latin typeface="Cambria"/>
                <a:cs typeface="Cambria"/>
              </a:rPr>
              <a:t> D</a:t>
            </a:r>
            <a:r>
              <a:rPr lang="de-DE">
                <a:latin typeface="Cambria"/>
                <a:cs typeface="Cambria"/>
              </a:rPr>
              <a:t>iplôme </a:t>
            </a:r>
            <a:r>
              <a:rPr lang="de-DE">
                <a:latin typeface="Cambria"/>
                <a:cs typeface="Cambria"/>
              </a:rPr>
              <a:t>d´</a:t>
            </a:r>
            <a:r>
              <a:rPr lang="de-DE" b="1">
                <a:latin typeface="Cambria"/>
                <a:cs typeface="Cambria"/>
              </a:rPr>
              <a:t>É</a:t>
            </a:r>
            <a:r>
              <a:rPr lang="de-DE">
                <a:latin typeface="Cambria"/>
                <a:cs typeface="Cambria"/>
              </a:rPr>
              <a:t>tudes</a:t>
            </a:r>
            <a:r>
              <a:rPr lang="de-DE">
                <a:latin typeface="Cambria"/>
                <a:cs typeface="Cambria"/>
              </a:rPr>
              <a:t> en </a:t>
            </a:r>
            <a:r>
              <a:rPr lang="de-DE" b="1">
                <a:latin typeface="Cambria"/>
                <a:cs typeface="Cambria"/>
              </a:rPr>
              <a:t>L</a:t>
            </a:r>
            <a:r>
              <a:rPr lang="de-DE">
                <a:latin typeface="Cambria"/>
                <a:cs typeface="Cambria"/>
              </a:rPr>
              <a:t>angue </a:t>
            </a:r>
            <a:r>
              <a:rPr lang="de-DE" b="1">
                <a:latin typeface="Cambria"/>
                <a:cs typeface="Cambria"/>
              </a:rPr>
              <a:t>F</a:t>
            </a:r>
            <a:r>
              <a:rPr lang="de-DE">
                <a:latin typeface="Cambria"/>
                <a:cs typeface="Cambria"/>
              </a:rPr>
              <a:t>rançaise </a:t>
            </a:r>
            <a:r>
              <a:rPr lang="de-DE">
                <a:latin typeface="Cambria"/>
                <a:cs typeface="Cambria"/>
              </a:rPr>
              <a:t>scolaire</a:t>
            </a:r>
            <a:r>
              <a:rPr lang="de-DE">
                <a:latin typeface="Cambria"/>
                <a:cs typeface="Cambria"/>
              </a:rPr>
              <a:t>)</a:t>
            </a:r>
            <a:r>
              <a:rPr lang="de-DE">
                <a:latin typeface="Cambria"/>
                <a:cs typeface="Cambria"/>
              </a:rPr>
              <a:t> </a:t>
            </a:r>
            <a:br>
              <a:rPr lang="de-DE"/>
            </a:br>
            <a:endParaRPr lang="de-DE"/>
          </a:p>
        </p:txBody>
      </p:sp>
      <p:sp>
        <p:nvSpPr>
          <p:cNvPr id="114888812" name="Untertitel 2"/>
          <p:cNvSpPr>
            <a:spLocks noGrp="1"/>
          </p:cNvSpPr>
          <p:nvPr>
            <p:ph type="subTitle" idx="1"/>
          </p:nvPr>
        </p:nvSpPr>
        <p:spPr bwMode="auto">
          <a:xfrm>
            <a:off x="713153" y="3920066"/>
            <a:ext cx="7483231" cy="21316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de-DE">
                <a:latin typeface="Cambria"/>
                <a:cs typeface="Cambria"/>
              </a:rPr>
              <a:t>Niveau B1 </a:t>
            </a:r>
            <a:endParaRPr lang="de-DE">
              <a:latin typeface="Cambria"/>
              <a:cs typeface="Cambria"/>
            </a:endParaRPr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(Examen </a:t>
            </a:r>
            <a:r>
              <a:rPr lang="de-DE">
                <a:latin typeface="Cambria"/>
                <a:cs typeface="Cambria"/>
              </a:rPr>
              <a:t>écrit</a:t>
            </a:r>
            <a:r>
              <a:rPr lang="de-DE">
                <a:latin typeface="Cambria"/>
                <a:cs typeface="Cambria"/>
              </a:rPr>
              <a:t>: </a:t>
            </a:r>
            <a:r>
              <a:rPr lang="de-DE">
                <a:latin typeface="Cambria"/>
                <a:cs typeface="Cambria"/>
              </a:rPr>
              <a:t>samedi</a:t>
            </a:r>
            <a:r>
              <a:rPr lang="de-DE">
                <a:latin typeface="Cambria"/>
                <a:cs typeface="Cambria"/>
              </a:rPr>
              <a:t>, 21 mars 2026</a:t>
            </a:r>
            <a:endParaRPr lang="de-DE">
              <a:latin typeface="Cambria"/>
              <a:cs typeface="Cambria"/>
            </a:endParaRPr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Examen </a:t>
            </a:r>
            <a:r>
              <a:rPr lang="de-DE">
                <a:latin typeface="Cambria"/>
                <a:cs typeface="Cambria"/>
              </a:rPr>
              <a:t>oral: 16 - 27 mars 2026</a:t>
            </a:r>
            <a:r>
              <a:rPr lang="de-DE">
                <a:latin typeface="Cambria"/>
                <a:cs typeface="Cambria"/>
              </a:rPr>
              <a:t>)</a:t>
            </a:r>
            <a:endParaRPr lang="de-DE">
              <a:latin typeface="Cambria"/>
              <a:cs typeface="Cambria"/>
            </a:endParaRPr>
          </a:p>
        </p:txBody>
      </p:sp>
      <p:pic>
        <p:nvPicPr>
          <p:cNvPr id="684612256" name="Bild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440431" y="-7435"/>
            <a:ext cx="1703569" cy="1549401"/>
          </a:xfrm>
          <a:prstGeom prst="rect">
            <a:avLst/>
          </a:prstGeom>
        </p:spPr>
      </p:pic>
      <p:sp>
        <p:nvSpPr>
          <p:cNvPr id="2146230404" name="Textfeld 3"/>
          <p:cNvSpPr txBox="1"/>
          <p:nvPr/>
        </p:nvSpPr>
        <p:spPr bwMode="auto">
          <a:xfrm>
            <a:off x="1888066" y="660399"/>
            <a:ext cx="5510380" cy="1310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 sz="4000">
                <a:latin typeface="Cambria"/>
                <a:cs typeface="Cambria"/>
              </a:rPr>
              <a:t>Das </a:t>
            </a:r>
            <a:r>
              <a:rPr lang="de-DE" sz="4000" b="1">
                <a:latin typeface="Cambria"/>
                <a:cs typeface="Cambria"/>
              </a:rPr>
              <a:t>DELF</a:t>
            </a:r>
            <a:r>
              <a:rPr lang="de-DE" sz="4000">
                <a:latin typeface="Cambria"/>
                <a:cs typeface="Cambria"/>
              </a:rPr>
              <a:t>-</a:t>
            </a:r>
            <a:r>
              <a:rPr lang="de-DE" sz="4000">
                <a:latin typeface="Cambria"/>
                <a:cs typeface="Cambria"/>
              </a:rPr>
              <a:t>Sprachdiplom</a:t>
            </a:r>
            <a:endParaRPr/>
          </a:p>
          <a:p>
            <a:pPr>
              <a:defRPr/>
            </a:pPr>
            <a:r>
              <a:rPr lang="de-DE" sz="4000">
                <a:latin typeface="Cambria"/>
                <a:cs typeface="Cambria"/>
              </a:rPr>
              <a:t>				  2026</a:t>
            </a:r>
            <a:endParaRPr lang="de-DE" sz="4000">
              <a:latin typeface="Cambria"/>
              <a:cs typeface="Cambria"/>
            </a:endParaRPr>
          </a:p>
        </p:txBody>
      </p:sp>
      <p:pic>
        <p:nvPicPr>
          <p:cNvPr id="1176820872" name="Bild 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-76199" y="-7435"/>
            <a:ext cx="1964266" cy="142136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0444868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-356475" y="-149577"/>
            <a:ext cx="12262582" cy="737696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5012214" name="Titel 1"/>
          <p:cNvSpPr>
            <a:spLocks noGrp="1"/>
          </p:cNvSpPr>
          <p:nvPr>
            <p:ph type="title"/>
          </p:nvPr>
        </p:nvSpPr>
        <p:spPr bwMode="auto">
          <a:xfrm>
            <a:off x="569516" y="309876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de-DE">
                <a:latin typeface="Cambria"/>
                <a:cs typeface="Cambria"/>
              </a:rPr>
              <a:t>Was ist das </a:t>
            </a:r>
            <a:r>
              <a:rPr lang="de-DE" b="1">
                <a:latin typeface="Cambria"/>
                <a:cs typeface="Cambria"/>
              </a:rPr>
              <a:t>DELF</a:t>
            </a:r>
            <a:r>
              <a:rPr lang="de-DE">
                <a:latin typeface="Cambria"/>
                <a:cs typeface="Cambria"/>
              </a:rPr>
              <a:t>?</a:t>
            </a:r>
            <a:endParaRPr lang="de-DE">
              <a:latin typeface="Cambria"/>
              <a:cs typeface="Cambria"/>
            </a:endParaRPr>
          </a:p>
        </p:txBody>
      </p:sp>
      <p:sp>
        <p:nvSpPr>
          <p:cNvPr id="117572035" name="Rechteck 5"/>
          <p:cNvSpPr/>
          <p:nvPr/>
        </p:nvSpPr>
        <p:spPr bwMode="auto">
          <a:xfrm>
            <a:off x="812631" y="3525120"/>
            <a:ext cx="7349165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de-DE"/>
          </a:p>
          <a:p>
            <a:pPr>
              <a:defRPr/>
            </a:pPr>
            <a:endParaRPr lang="de-DE"/>
          </a:p>
          <a:p>
            <a:pPr>
              <a:defRPr/>
            </a:pPr>
            <a:endParaRPr lang="de-DE"/>
          </a:p>
          <a:p>
            <a:pPr>
              <a:defRPr/>
            </a:pPr>
            <a:endParaRPr lang="de-DE"/>
          </a:p>
          <a:p>
            <a:pPr>
              <a:defRPr/>
            </a:pPr>
            <a:endParaRPr lang="de-DE"/>
          </a:p>
          <a:p>
            <a:pPr>
              <a:defRPr/>
            </a:pPr>
            <a:endParaRPr lang="de-DE"/>
          </a:p>
        </p:txBody>
      </p:sp>
      <p:pic>
        <p:nvPicPr>
          <p:cNvPr id="607347239" name="Bild 8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083171" y="-43727"/>
            <a:ext cx="1378315" cy="1378315"/>
          </a:xfrm>
          <a:prstGeom prst="rect">
            <a:avLst/>
          </a:prstGeom>
        </p:spPr>
      </p:pic>
      <p:sp>
        <p:nvSpPr>
          <p:cNvPr id="1552290686" name="Textfeld 2"/>
          <p:cNvSpPr txBox="1"/>
          <p:nvPr/>
        </p:nvSpPr>
        <p:spPr bwMode="auto">
          <a:xfrm>
            <a:off x="187824" y="1334587"/>
            <a:ext cx="8956176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Das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DELF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 (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D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iplôme 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d’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é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tudes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 de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l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angue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f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rançaise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) 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ist das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international anerkannte Zertifikat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 für Französisch als Fremdsprache. </a:t>
            </a:r>
            <a:endParaRPr/>
          </a:p>
          <a:p>
            <a:pPr>
              <a:defRPr/>
            </a:pP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Es dient als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offizieller Nachweis 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für die eigenen französischen Sprachkenntnisse und ist weltweit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hoch angesehen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.</a:t>
            </a:r>
            <a:endParaRPr/>
          </a:p>
          <a:p>
            <a:pPr>
              <a:defRPr/>
            </a:pP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Das DELF-Sprachdiplom wird vom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französischen Bildungsministerium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, dem «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Ministère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 de 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l´Education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 Nationale» ausgestellt und richtet sich in seinen Niveaustufen (A1 – C2) nach dem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GER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 (= dem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G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emeinsamen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E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uropäischen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R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eferenzrahmen des Europarats). </a:t>
            </a:r>
            <a:endParaRPr/>
          </a:p>
          <a:p>
            <a:pPr>
              <a:defRPr/>
            </a:pP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Es handelt sich somit um ein Sprachdiplom, das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international vergleichbar 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und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gültig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 ist. Das DELF dient ferner als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 Zulassungsvoraussetzung 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an französischsprachigen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Universitäten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, nicht nur in Frankreich, auch in Kanada, der Schweiz, Belgien und vielen weiteren französischsprachigen Ländern und erleichtert bei Bewerbungen den Einstieg in die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Berufswelt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. </a:t>
            </a:r>
            <a:endParaRPr lang="de-DE">
              <a:solidFill>
                <a:srgbClr val="000000"/>
              </a:solidFill>
              <a:latin typeface="Cambria"/>
              <a:cs typeface="Cambria"/>
            </a:endParaRPr>
          </a:p>
          <a:p>
            <a:pPr>
              <a:defRPr/>
            </a:pP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Das Sprachzertifikat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 attestiert 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die Beherrschung aller vier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Sprachkompetenzen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 (Hören, Lesen, Schreiben u. Sprechen) auf der jeweiligen Niveaustufe.</a:t>
            </a:r>
            <a:endParaRPr/>
          </a:p>
          <a:p>
            <a:pPr>
              <a:defRPr/>
            </a:pP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Das Diplom ist </a:t>
            </a:r>
            <a:r>
              <a:rPr lang="de-DE" b="1">
                <a:solidFill>
                  <a:srgbClr val="000000"/>
                </a:solidFill>
                <a:latin typeface="Cambria"/>
                <a:cs typeface="Cambria"/>
              </a:rPr>
              <a:t>unbegrenzt gültig</a:t>
            </a:r>
            <a:r>
              <a:rPr lang="de-DE">
                <a:solidFill>
                  <a:srgbClr val="000000"/>
                </a:solidFill>
                <a:latin typeface="Cambria"/>
                <a:cs typeface="Cambria"/>
              </a:rPr>
              <a:t>.</a:t>
            </a:r>
            <a:endParaRPr/>
          </a:p>
        </p:txBody>
      </p:sp>
      <p:sp>
        <p:nvSpPr>
          <p:cNvPr id="245631668" name="Textfeld 3"/>
          <p:cNvSpPr txBox="1"/>
          <p:nvPr/>
        </p:nvSpPr>
        <p:spPr bwMode="auto">
          <a:xfrm>
            <a:off x="423333" y="381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endParaRPr lang="de-DE"/>
          </a:p>
        </p:txBody>
      </p:sp>
      <p:pic>
        <p:nvPicPr>
          <p:cNvPr id="1279156742" name="Bild 6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6546627" y="5372100"/>
            <a:ext cx="2072438" cy="14859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5140121" name="Textfeld 3"/>
          <p:cNvSpPr txBox="1"/>
          <p:nvPr/>
        </p:nvSpPr>
        <p:spPr bwMode="auto">
          <a:xfrm>
            <a:off x="0" y="635072"/>
            <a:ext cx="86824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/>
              <a:t>Das </a:t>
            </a:r>
            <a:r>
              <a:rPr lang="de-DE" b="1"/>
              <a:t>DELF-Sprachdiplom </a:t>
            </a:r>
            <a:r>
              <a:rPr lang="de-DE"/>
              <a:t>eignet sich zum </a:t>
            </a:r>
            <a:r>
              <a:rPr lang="de-DE" b="1"/>
              <a:t>Nachweis allgemeiner Französischkenntnisse </a:t>
            </a:r>
            <a:r>
              <a:rPr lang="de-DE"/>
              <a:t>und </a:t>
            </a:r>
            <a:endParaRPr/>
          </a:p>
          <a:p>
            <a:pPr>
              <a:defRPr/>
            </a:pPr>
            <a:r>
              <a:rPr lang="de-DE"/>
              <a:t>bietet für jede </a:t>
            </a:r>
            <a:r>
              <a:rPr lang="de-DE" b="1"/>
              <a:t>einzelne Niveaustufe </a:t>
            </a:r>
            <a:r>
              <a:rPr lang="de-DE"/>
              <a:t>(A1 bis C2) des </a:t>
            </a:r>
            <a:r>
              <a:rPr lang="de-DE" b="1"/>
              <a:t>GER</a:t>
            </a:r>
            <a:r>
              <a:rPr lang="de-DE"/>
              <a:t> </a:t>
            </a:r>
            <a:endParaRPr/>
          </a:p>
          <a:p>
            <a:pPr>
              <a:defRPr/>
            </a:pPr>
            <a:r>
              <a:rPr lang="de-DE"/>
              <a:t>(=Gemeinsamen Europäischen Referenzrahmens) eine eigene Prüfung an.</a:t>
            </a:r>
            <a:endParaRPr/>
          </a:p>
          <a:p>
            <a:pPr>
              <a:defRPr/>
            </a:pPr>
            <a:r>
              <a:rPr lang="de-DE"/>
              <a:t> </a:t>
            </a:r>
            <a:endParaRPr lang="de-DE"/>
          </a:p>
        </p:txBody>
      </p:sp>
      <p:pic>
        <p:nvPicPr>
          <p:cNvPr id="949475991" name="Bild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99358" y="2893248"/>
            <a:ext cx="6985000" cy="3289300"/>
          </a:xfrm>
          <a:prstGeom prst="rect">
            <a:avLst/>
          </a:prstGeom>
        </p:spPr>
      </p:pic>
      <p:sp>
        <p:nvSpPr>
          <p:cNvPr id="1797267617" name="Textfeld 6"/>
          <p:cNvSpPr txBox="1"/>
          <p:nvPr/>
        </p:nvSpPr>
        <p:spPr bwMode="auto">
          <a:xfrm>
            <a:off x="1247092" y="2187556"/>
            <a:ext cx="5367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 sz="2800" b="1"/>
              <a:t>Die 6 Sprachniveaustufen des GER:</a:t>
            </a:r>
            <a:endParaRPr lang="de-DE" sz="2800" b="1"/>
          </a:p>
        </p:txBody>
      </p:sp>
      <p:pic>
        <p:nvPicPr>
          <p:cNvPr id="1325081526" name="Bild 2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6898044" y="1447800"/>
            <a:ext cx="1287542" cy="14454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933036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>
                <a:latin typeface="Cambria"/>
                <a:cs typeface="Cambria"/>
              </a:rPr>
              <a:t>Wie ist das </a:t>
            </a:r>
            <a:r>
              <a:rPr lang="de-DE" b="1">
                <a:latin typeface="Cambria"/>
                <a:cs typeface="Cambria"/>
              </a:rPr>
              <a:t>DELF </a:t>
            </a:r>
            <a:r>
              <a:rPr lang="de-DE">
                <a:latin typeface="Cambria"/>
                <a:cs typeface="Cambria"/>
              </a:rPr>
              <a:t>aufgebaut?</a:t>
            </a:r>
            <a:endParaRPr lang="de-DE">
              <a:latin typeface="Cambria"/>
              <a:cs typeface="Cambria"/>
            </a:endParaRPr>
          </a:p>
        </p:txBody>
      </p:sp>
      <p:sp>
        <p:nvSpPr>
          <p:cNvPr id="285144790" name="Rechteck 3"/>
          <p:cNvSpPr/>
          <p:nvPr/>
        </p:nvSpPr>
        <p:spPr bwMode="auto">
          <a:xfrm>
            <a:off x="373521" y="1417638"/>
            <a:ext cx="84249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b="1"/>
              <a:t>					</a:t>
            </a:r>
            <a:r>
              <a:rPr lang="de-DE">
                <a:latin typeface="Cambria"/>
                <a:cs typeface="Cambria"/>
              </a:rPr>
              <a:t>Prüfungsteile </a:t>
            </a:r>
            <a:r>
              <a:rPr lang="de-DE">
                <a:latin typeface="Cambria"/>
                <a:cs typeface="Cambria"/>
              </a:rPr>
              <a:t>der </a:t>
            </a:r>
            <a:r>
              <a:rPr lang="de-DE" b="1">
                <a:latin typeface="Cambria"/>
                <a:cs typeface="Cambria"/>
              </a:rPr>
              <a:t>Niveaustufe </a:t>
            </a:r>
            <a:r>
              <a:rPr lang="de-DE" b="1">
                <a:latin typeface="Cambria"/>
                <a:cs typeface="Cambria"/>
              </a:rPr>
              <a:t>B1</a:t>
            </a:r>
            <a:endParaRPr/>
          </a:p>
          <a:p>
            <a:pPr>
              <a:defRPr/>
            </a:pPr>
            <a:r>
              <a:rPr lang="de-DE" b="1">
                <a:latin typeface="Cambria"/>
                <a:cs typeface="Cambria"/>
              </a:rPr>
              <a:t>Prüfungsteil</a:t>
            </a:r>
            <a:r>
              <a:rPr lang="de-DE" b="1">
                <a:latin typeface="Cambria"/>
                <a:cs typeface="Cambria"/>
              </a:rPr>
              <a:t>	</a:t>
            </a:r>
            <a:r>
              <a:rPr lang="de-DE" b="1">
                <a:latin typeface="Cambria"/>
                <a:cs typeface="Cambria"/>
              </a:rPr>
              <a:t>	Dauer</a:t>
            </a:r>
            <a:r>
              <a:rPr lang="de-DE" b="1">
                <a:latin typeface="Cambria"/>
                <a:cs typeface="Cambria"/>
              </a:rPr>
              <a:t>	</a:t>
            </a:r>
            <a:r>
              <a:rPr lang="de-DE" b="1">
                <a:latin typeface="Cambria"/>
                <a:cs typeface="Cambria"/>
              </a:rPr>
              <a:t>	Aufgaben</a:t>
            </a:r>
            <a:r>
              <a:rPr lang="de-DE" b="1"/>
              <a:t>	</a:t>
            </a:r>
            <a:endParaRPr/>
          </a:p>
          <a:p>
            <a:pPr>
              <a:defRPr/>
            </a:pPr>
            <a:r>
              <a:rPr lang="de-DE" b="1">
                <a:latin typeface="Cambria"/>
                <a:cs typeface="Cambria"/>
              </a:rPr>
              <a:t>I. </a:t>
            </a:r>
            <a:endParaRPr/>
          </a:p>
          <a:p>
            <a:pPr>
              <a:defRPr/>
            </a:pPr>
            <a:r>
              <a:rPr lang="de-DE" b="1">
                <a:latin typeface="Cambria"/>
                <a:cs typeface="Cambria"/>
              </a:rPr>
              <a:t>Leseverständnis</a:t>
            </a:r>
            <a:r>
              <a:rPr lang="de-DE">
                <a:latin typeface="Cambria"/>
                <a:cs typeface="Cambria"/>
              </a:rPr>
              <a:t>	</a:t>
            </a:r>
            <a:r>
              <a:rPr lang="de-DE" b="1">
                <a:latin typeface="Cambria"/>
                <a:cs typeface="Cambria"/>
              </a:rPr>
              <a:t>35</a:t>
            </a:r>
            <a:r>
              <a:rPr lang="de-DE" b="1">
                <a:latin typeface="Cambria"/>
                <a:cs typeface="Cambria"/>
              </a:rPr>
              <a:t> Minuten</a:t>
            </a:r>
            <a:r>
              <a:rPr lang="de-DE"/>
              <a:t>	</a:t>
            </a:r>
            <a:endParaRPr lang="de-DE"/>
          </a:p>
          <a:p>
            <a:pPr>
              <a:defRPr/>
            </a:pPr>
            <a:endParaRPr lang="de-DE" b="1"/>
          </a:p>
          <a:p>
            <a:pPr>
              <a:defRPr/>
            </a:pPr>
            <a:endParaRPr lang="de-DE" b="1"/>
          </a:p>
          <a:p>
            <a:pPr>
              <a:defRPr/>
            </a:pPr>
            <a:endParaRPr lang="de-DE" b="1"/>
          </a:p>
          <a:p>
            <a:pPr>
              <a:defRPr/>
            </a:pPr>
            <a:endParaRPr lang="de-DE" b="1"/>
          </a:p>
          <a:p>
            <a:pPr>
              <a:defRPr/>
            </a:pPr>
            <a:endParaRPr lang="de-DE" b="1"/>
          </a:p>
          <a:p>
            <a:pPr>
              <a:defRPr/>
            </a:pPr>
            <a:r>
              <a:rPr lang="de-DE" b="1">
                <a:latin typeface="Cambria"/>
                <a:cs typeface="Cambria"/>
              </a:rPr>
              <a:t>II.</a:t>
            </a:r>
            <a:r>
              <a:rPr lang="de-DE" b="1">
                <a:latin typeface="Cambria"/>
                <a:cs typeface="Cambria"/>
              </a:rPr>
              <a:t>	</a:t>
            </a:r>
            <a:endParaRPr/>
          </a:p>
          <a:p>
            <a:pPr>
              <a:defRPr/>
            </a:pPr>
            <a:r>
              <a:rPr lang="de-DE" b="1">
                <a:latin typeface="Cambria"/>
                <a:cs typeface="Cambria"/>
              </a:rPr>
              <a:t>Hörverständnis</a:t>
            </a:r>
            <a:r>
              <a:rPr lang="de-DE"/>
              <a:t>	</a:t>
            </a:r>
            <a:r>
              <a:rPr lang="de-DE" b="1">
                <a:latin typeface="Cambria"/>
                <a:cs typeface="Cambria"/>
              </a:rPr>
              <a:t>25 </a:t>
            </a:r>
            <a:r>
              <a:rPr lang="de-DE" b="1">
                <a:latin typeface="Cambria"/>
                <a:cs typeface="Cambria"/>
              </a:rPr>
              <a:t>Minuten</a:t>
            </a:r>
            <a:r>
              <a:rPr lang="de-DE"/>
              <a:t>		</a:t>
            </a:r>
            <a:endParaRPr/>
          </a:p>
        </p:txBody>
      </p:sp>
      <p:sp>
        <p:nvSpPr>
          <p:cNvPr id="678846710" name="Textfeld 4"/>
          <p:cNvSpPr txBox="1"/>
          <p:nvPr/>
        </p:nvSpPr>
        <p:spPr bwMode="auto">
          <a:xfrm>
            <a:off x="8503165" y="91388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e-DE"/>
              <a:t>	</a:t>
            </a:r>
            <a:endParaRPr lang="de-DE"/>
          </a:p>
        </p:txBody>
      </p:sp>
      <p:pic>
        <p:nvPicPr>
          <p:cNvPr id="1822148328" name="Bild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570133" y="1283216"/>
            <a:ext cx="1933032" cy="997495"/>
          </a:xfrm>
          <a:prstGeom prst="rect">
            <a:avLst/>
          </a:prstGeom>
        </p:spPr>
      </p:pic>
      <p:pic>
        <p:nvPicPr>
          <p:cNvPr id="996010992" name="Bild 7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457200" y="2985820"/>
            <a:ext cx="1533722" cy="994995"/>
          </a:xfrm>
          <a:prstGeom prst="rect">
            <a:avLst/>
          </a:prstGeom>
        </p:spPr>
      </p:pic>
      <p:pic>
        <p:nvPicPr>
          <p:cNvPr id="1118867818" name="Bild 8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613042" y="4755294"/>
            <a:ext cx="1694486" cy="991332"/>
          </a:xfrm>
          <a:prstGeom prst="rect">
            <a:avLst/>
          </a:prstGeom>
        </p:spPr>
      </p:pic>
      <p:sp>
        <p:nvSpPr>
          <p:cNvPr id="1901285780" name="Rechteck 2"/>
          <p:cNvSpPr/>
          <p:nvPr/>
        </p:nvSpPr>
        <p:spPr bwMode="auto">
          <a:xfrm>
            <a:off x="3733799" y="4315017"/>
            <a:ext cx="5173133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>
                <a:latin typeface="Cambria"/>
                <a:cs typeface="Cambria"/>
              </a:rPr>
              <a:t>Beantwortung von Fragebögen über </a:t>
            </a:r>
            <a:r>
              <a:rPr lang="de-DE" b="1">
                <a:latin typeface="Cambria"/>
                <a:cs typeface="Cambria"/>
              </a:rPr>
              <a:t>drei </a:t>
            </a:r>
            <a:r>
              <a:rPr lang="de-DE" b="1">
                <a:latin typeface="Cambria"/>
                <a:cs typeface="Cambria"/>
              </a:rPr>
              <a:t>Hörtexte</a:t>
            </a:r>
            <a:r>
              <a:rPr lang="de-DE" b="1">
                <a:latin typeface="Cambria"/>
                <a:cs typeface="Cambria"/>
              </a:rPr>
              <a:t> </a:t>
            </a:r>
            <a:r>
              <a:rPr lang="de-DE">
                <a:latin typeface="Cambria"/>
                <a:cs typeface="Cambria"/>
              </a:rPr>
              <a:t>vom Tonträger (zweimaliges Hören)</a:t>
            </a:r>
            <a:r>
              <a:rPr lang="de-DE">
                <a:latin typeface="Cambria"/>
                <a:cs typeface="Cambria"/>
              </a:rPr>
              <a:t>.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Multiple-Choice-Aufgaben/ Sätze zuordnen bzw. vervollständigen/ Fragen beantworten</a:t>
            </a:r>
            <a:endParaRPr/>
          </a:p>
          <a:p>
            <a:pPr>
              <a:defRPr/>
            </a:pPr>
            <a:endParaRPr lang="de-DE">
              <a:latin typeface="Cambria"/>
              <a:cs typeface="Cambria"/>
            </a:endParaRPr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 </a:t>
            </a:r>
            <a:r>
              <a:rPr lang="de-DE">
                <a:latin typeface="Cambria"/>
                <a:cs typeface="Cambria"/>
              </a:rPr>
              <a:t>Höchstdauer </a:t>
            </a:r>
            <a:r>
              <a:rPr lang="de-DE">
                <a:latin typeface="Cambria"/>
                <a:cs typeface="Cambria"/>
              </a:rPr>
              <a:t>der </a:t>
            </a:r>
            <a:r>
              <a:rPr lang="de-DE">
                <a:latin typeface="Cambria"/>
                <a:cs typeface="Cambria"/>
              </a:rPr>
              <a:t>Hörtexte</a:t>
            </a:r>
            <a:r>
              <a:rPr lang="de-DE">
                <a:latin typeface="Cambria"/>
                <a:cs typeface="Cambria"/>
              </a:rPr>
              <a:t>: 6 Minuten</a:t>
            </a:r>
            <a:r>
              <a:rPr lang="de-DE"/>
              <a:t>	</a:t>
            </a:r>
            <a:endParaRPr/>
          </a:p>
        </p:txBody>
      </p:sp>
      <p:sp>
        <p:nvSpPr>
          <p:cNvPr id="797034759" name="Rechteck 6"/>
          <p:cNvSpPr/>
          <p:nvPr/>
        </p:nvSpPr>
        <p:spPr bwMode="auto">
          <a:xfrm>
            <a:off x="3931165" y="2017801"/>
            <a:ext cx="4572000" cy="175432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de-DE">
                <a:latin typeface="Cambria"/>
                <a:cs typeface="Cambria"/>
              </a:rPr>
              <a:t>Beantwortung von Fragebögen über </a:t>
            </a:r>
            <a:r>
              <a:rPr lang="de-DE" b="1">
                <a:latin typeface="Cambria"/>
                <a:cs typeface="Cambria"/>
              </a:rPr>
              <a:t>zwei Texte: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     - wichtige Informationen in Bezug auf die Aufgabenstellung herausfinden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     - Analyse eines Textes von allgemeinem </a:t>
            </a:r>
            <a:r>
              <a:rPr lang="de-DE">
                <a:latin typeface="Cambria"/>
                <a:cs typeface="Cambria"/>
              </a:rPr>
              <a:t>Interesse</a:t>
            </a:r>
            <a:endParaRPr lang="de-DE">
              <a:latin typeface="Cambria"/>
              <a:cs typeface="Cambr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7823724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de-DE" sz="1800" b="1"/>
              <a:t>III. </a:t>
            </a:r>
            <a:endParaRPr/>
          </a:p>
          <a:p>
            <a:pPr marL="0" indent="0">
              <a:buNone/>
              <a:defRPr/>
            </a:pPr>
            <a:r>
              <a:rPr lang="de-DE" sz="1800" b="1">
                <a:latin typeface="Cambria"/>
                <a:cs typeface="Cambria"/>
              </a:rPr>
              <a:t>Schriftlicher Ausdruck</a:t>
            </a:r>
            <a:r>
              <a:rPr lang="de-DE" sz="1800"/>
              <a:t>		    </a:t>
            </a:r>
            <a:r>
              <a:rPr lang="de-DE" sz="1800" b="1">
                <a:latin typeface="Cambria"/>
                <a:cs typeface="Cambria"/>
              </a:rPr>
              <a:t>45 Minuten</a:t>
            </a:r>
            <a:r>
              <a:rPr lang="de-DE" sz="1800"/>
              <a:t>		</a:t>
            </a:r>
            <a:endParaRPr/>
          </a:p>
          <a:p>
            <a:pPr marL="0" indent="0">
              <a:buNone/>
              <a:defRPr/>
            </a:pPr>
            <a:endParaRPr lang="de-DE" sz="1800" b="1"/>
          </a:p>
          <a:p>
            <a:pPr marL="0" indent="0">
              <a:buNone/>
              <a:defRPr/>
            </a:pPr>
            <a:endParaRPr lang="de-DE" sz="1800" b="1"/>
          </a:p>
          <a:p>
            <a:pPr marL="0" indent="0">
              <a:buNone/>
              <a:defRPr/>
            </a:pPr>
            <a:endParaRPr lang="de-DE" sz="1800" b="1"/>
          </a:p>
          <a:p>
            <a:pPr marL="0" indent="0">
              <a:buNone/>
              <a:defRPr/>
            </a:pPr>
            <a:endParaRPr lang="de-DE" sz="1800" b="1"/>
          </a:p>
          <a:p>
            <a:pPr marL="0" indent="0">
              <a:buNone/>
              <a:defRPr/>
            </a:pPr>
            <a:r>
              <a:rPr lang="de-DE" sz="1800" b="1"/>
              <a:t>IV.</a:t>
            </a:r>
            <a:endParaRPr/>
          </a:p>
          <a:p>
            <a:pPr marL="0" indent="0">
              <a:buNone/>
              <a:defRPr/>
            </a:pPr>
            <a:r>
              <a:rPr lang="de-DE" sz="1800" b="1">
                <a:latin typeface="Cambria"/>
                <a:cs typeface="Cambria"/>
              </a:rPr>
              <a:t>Mündlicher Ausdruck + Interaktion</a:t>
            </a:r>
            <a:r>
              <a:rPr lang="de-DE" sz="1800">
                <a:latin typeface="Cambria"/>
                <a:cs typeface="Cambria"/>
              </a:rPr>
              <a:t> </a:t>
            </a:r>
            <a:r>
              <a:rPr lang="de-DE" sz="1800" b="1">
                <a:latin typeface="Cambria"/>
                <a:cs typeface="Cambria"/>
              </a:rPr>
              <a:t>15 Minuten</a:t>
            </a:r>
            <a:r>
              <a:rPr lang="de-DE" sz="1800"/>
              <a:t>	</a:t>
            </a:r>
            <a:endParaRPr/>
          </a:p>
          <a:p>
            <a:pPr marL="0" indent="0">
              <a:buNone/>
              <a:defRPr/>
            </a:pPr>
            <a:endParaRPr lang="de-DE" sz="1800"/>
          </a:p>
          <a:p>
            <a:pPr marL="0" indent="0">
              <a:buNone/>
              <a:defRPr/>
            </a:pPr>
            <a:endParaRPr lang="de-DE" sz="1800"/>
          </a:p>
          <a:p>
            <a:pPr marL="0" indent="0">
              <a:buNone/>
              <a:defRPr/>
            </a:pPr>
            <a:endParaRPr lang="de-DE" sz="1800"/>
          </a:p>
          <a:p>
            <a:pPr marL="0" indent="0">
              <a:buNone/>
              <a:defRPr/>
            </a:pPr>
            <a:endParaRPr lang="de-DE" sz="1800"/>
          </a:p>
          <a:p>
            <a:pPr marL="0" indent="0">
              <a:buNone/>
              <a:defRPr/>
            </a:pPr>
            <a:endParaRPr lang="de-DE" sz="1800"/>
          </a:p>
          <a:p>
            <a:pPr marL="0" indent="0">
              <a:buNone/>
              <a:defRPr/>
            </a:pPr>
            <a:endParaRPr lang="de-DE" sz="1800"/>
          </a:p>
          <a:p>
            <a:pPr marL="0" indent="0">
              <a:buNone/>
              <a:defRPr/>
            </a:pPr>
            <a:endParaRPr lang="de-DE" sz="1800"/>
          </a:p>
          <a:p>
            <a:pPr marL="0" indent="0">
              <a:buNone/>
              <a:defRPr/>
            </a:pPr>
            <a:r>
              <a:rPr lang="de-DE" sz="1800">
                <a:latin typeface="Cambria"/>
                <a:cs typeface="Cambria"/>
              </a:rPr>
              <a:t>Vor der Prüfung stehen dem </a:t>
            </a:r>
            <a:r>
              <a:rPr lang="de-DE" sz="1800" b="1">
                <a:latin typeface="Cambria"/>
                <a:cs typeface="Cambria"/>
              </a:rPr>
              <a:t>Prüfungskandidaten 10 Minuten Vorbereitungszeit für  Aufgabe 3 </a:t>
            </a:r>
            <a:r>
              <a:rPr lang="de-DE" sz="1800">
                <a:latin typeface="Cambria"/>
                <a:cs typeface="Cambria"/>
              </a:rPr>
              <a:t>zur Verfügung.	</a:t>
            </a:r>
            <a:endParaRPr/>
          </a:p>
          <a:p>
            <a:pPr>
              <a:defRPr/>
            </a:pPr>
            <a:endParaRPr lang="de-DE" sz="1800"/>
          </a:p>
        </p:txBody>
      </p:sp>
      <p:sp>
        <p:nvSpPr>
          <p:cNvPr id="469771220" name="Textfeld 3"/>
          <p:cNvSpPr txBox="1"/>
          <p:nvPr/>
        </p:nvSpPr>
        <p:spPr bwMode="auto">
          <a:xfrm>
            <a:off x="389467" y="804255"/>
            <a:ext cx="8092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b="1">
                <a:latin typeface="Cambria"/>
                <a:cs typeface="Cambria"/>
              </a:rPr>
              <a:t>Prüfungsteil					Dauer		Aufgabe</a:t>
            </a:r>
            <a:r>
              <a:rPr lang="de-DE" b="1"/>
              <a:t>n</a:t>
            </a:r>
            <a:endParaRPr lang="de-DE"/>
          </a:p>
        </p:txBody>
      </p:sp>
      <p:pic>
        <p:nvPicPr>
          <p:cNvPr id="2067102561" name="Bild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rot="210792">
            <a:off x="2371348" y="2292453"/>
            <a:ext cx="1005502" cy="1009991"/>
          </a:xfrm>
          <a:prstGeom prst="rect">
            <a:avLst/>
          </a:prstGeom>
        </p:spPr>
      </p:pic>
      <p:pic>
        <p:nvPicPr>
          <p:cNvPr id="1316099308" name="Bild 7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130917" y="3852319"/>
            <a:ext cx="1776265" cy="1422428"/>
          </a:xfrm>
          <a:prstGeom prst="rect">
            <a:avLst/>
          </a:prstGeom>
        </p:spPr>
      </p:pic>
      <p:sp>
        <p:nvSpPr>
          <p:cNvPr id="1344411771" name="Textfeld 9"/>
          <p:cNvSpPr txBox="1"/>
          <p:nvPr/>
        </p:nvSpPr>
        <p:spPr bwMode="auto">
          <a:xfrm>
            <a:off x="141782" y="6001661"/>
            <a:ext cx="8648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>
                <a:latin typeface="Cambria"/>
                <a:cs typeface="Cambria"/>
              </a:rPr>
              <a:t>Prüfungsbeispiele und weitere Informationen auf </a:t>
            </a:r>
            <a:r>
              <a:rPr lang="de-DE" i="1">
                <a:latin typeface="Cambria"/>
                <a:cs typeface="Cambria"/>
              </a:rPr>
              <a:t>www.ciep.fr</a:t>
            </a:r>
            <a:r>
              <a:rPr lang="de-DE">
                <a:latin typeface="Cambria"/>
                <a:cs typeface="Cambria"/>
              </a:rPr>
              <a:t>.</a:t>
            </a:r>
            <a:endParaRPr lang="de-DE" i="1">
              <a:latin typeface="Cambria"/>
              <a:cs typeface="Cambria"/>
            </a:endParaRPr>
          </a:p>
        </p:txBody>
      </p:sp>
      <p:sp>
        <p:nvSpPr>
          <p:cNvPr id="1671023809" name="Rechteck 1"/>
          <p:cNvSpPr/>
          <p:nvPr/>
        </p:nvSpPr>
        <p:spPr bwMode="auto">
          <a:xfrm>
            <a:off x="4885267" y="1689028"/>
            <a:ext cx="406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>
                <a:latin typeface="Cambria"/>
                <a:cs typeface="Cambria"/>
              </a:rPr>
              <a:t>Verfassen einer persönlichen </a:t>
            </a:r>
            <a:r>
              <a:rPr lang="de-DE" b="1">
                <a:latin typeface="Cambria"/>
                <a:cs typeface="Cambria"/>
              </a:rPr>
              <a:t>Stellungnahme</a:t>
            </a:r>
            <a:r>
              <a:rPr lang="de-DE">
                <a:latin typeface="Cambria"/>
                <a:cs typeface="Cambria"/>
              </a:rPr>
              <a:t> zu einem allgemeinen Thema </a:t>
            </a:r>
            <a:r>
              <a:rPr lang="de-DE">
                <a:latin typeface="Cambria"/>
                <a:cs typeface="Cambria"/>
              </a:rPr>
              <a:t>(Brief</a:t>
            </a:r>
            <a:r>
              <a:rPr lang="de-DE">
                <a:latin typeface="Cambria"/>
                <a:cs typeface="Cambria"/>
              </a:rPr>
              <a:t>, </a:t>
            </a:r>
            <a:r>
              <a:rPr lang="de-DE">
                <a:latin typeface="Cambria"/>
                <a:cs typeface="Cambria"/>
              </a:rPr>
              <a:t>E-Mail, Artikel</a:t>
            </a:r>
            <a:r>
              <a:rPr lang="de-DE">
                <a:latin typeface="Cambria"/>
                <a:cs typeface="Cambria"/>
              </a:rPr>
              <a:t>...)</a:t>
            </a:r>
            <a:endParaRPr/>
          </a:p>
        </p:txBody>
      </p:sp>
      <p:sp>
        <p:nvSpPr>
          <p:cNvPr id="1597213673" name="Rechteck 4"/>
          <p:cNvSpPr/>
          <p:nvPr/>
        </p:nvSpPr>
        <p:spPr bwMode="auto">
          <a:xfrm>
            <a:off x="4218193" y="3751788"/>
            <a:ext cx="4572000" cy="175432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de-DE">
                <a:latin typeface="Cambria"/>
                <a:cs typeface="Cambria"/>
              </a:rPr>
              <a:t>Prüfung in </a:t>
            </a:r>
            <a:r>
              <a:rPr lang="de-DE" b="1">
                <a:latin typeface="Cambria"/>
                <a:cs typeface="Cambria"/>
              </a:rPr>
              <a:t>drei Teilen</a:t>
            </a:r>
            <a:r>
              <a:rPr lang="de-DE">
                <a:latin typeface="Cambria"/>
                <a:cs typeface="Cambria"/>
              </a:rPr>
              <a:t>: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     - </a:t>
            </a:r>
            <a:r>
              <a:rPr lang="de-DE" b="1">
                <a:latin typeface="Cambria"/>
                <a:cs typeface="Cambria"/>
              </a:rPr>
              <a:t>gelenkte Unterhaltung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     - </a:t>
            </a:r>
            <a:r>
              <a:rPr lang="de-DE" b="1">
                <a:latin typeface="Cambria"/>
                <a:cs typeface="Cambria"/>
              </a:rPr>
              <a:t>Gespräch/Rollenspiel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     - </a:t>
            </a:r>
            <a:r>
              <a:rPr lang="de-DE" b="1">
                <a:latin typeface="Cambria"/>
                <a:cs typeface="Cambria"/>
              </a:rPr>
              <a:t>Meinungsäußerung/Stellungnahme </a:t>
            </a:r>
            <a:r>
              <a:rPr lang="de-DE">
                <a:latin typeface="Cambria"/>
                <a:cs typeface="Cambria"/>
              </a:rPr>
              <a:t>zu einem Thema, das in einem Text dargelegt ist.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9060685" name="Titel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de-DE">
                <a:latin typeface="Cambria"/>
                <a:cs typeface="Cambria"/>
              </a:rPr>
              <a:t>Wie laufen die </a:t>
            </a:r>
            <a:r>
              <a:rPr lang="de-DE" b="1">
                <a:latin typeface="Cambria"/>
                <a:cs typeface="Cambria"/>
              </a:rPr>
              <a:t>DELF</a:t>
            </a:r>
            <a:r>
              <a:rPr lang="de-DE">
                <a:latin typeface="Cambria"/>
                <a:cs typeface="Cambria"/>
              </a:rPr>
              <a:t>-Prüfungen an unserer Schule ab?</a:t>
            </a:r>
            <a:endParaRPr lang="de-DE">
              <a:latin typeface="Cambria"/>
              <a:cs typeface="Cambria"/>
            </a:endParaRPr>
          </a:p>
        </p:txBody>
      </p:sp>
      <p:pic>
        <p:nvPicPr>
          <p:cNvPr id="1182448220" name="Bild 10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336046" y="804093"/>
            <a:ext cx="1168657" cy="1227090"/>
          </a:xfrm>
          <a:prstGeom prst="rect">
            <a:avLst/>
          </a:prstGeom>
        </p:spPr>
      </p:pic>
      <p:sp>
        <p:nvSpPr>
          <p:cNvPr id="1547687773" name="Textfeld 11"/>
          <p:cNvSpPr txBox="1"/>
          <p:nvPr/>
        </p:nvSpPr>
        <p:spPr bwMode="auto">
          <a:xfrm>
            <a:off x="220132" y="1683256"/>
            <a:ext cx="37052409" cy="5029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>
                <a:latin typeface="Cambria"/>
                <a:cs typeface="Cambria"/>
              </a:rPr>
              <a:t>Es wird vor allem den Schülerinnen der 11.Jgst. geraten, ein DELF-Diplom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z</a:t>
            </a:r>
            <a:r>
              <a:rPr lang="de-DE">
                <a:latin typeface="Cambria"/>
                <a:cs typeface="Cambria"/>
              </a:rPr>
              <a:t>u erwerben. Da in dieser Jahrgangsstufe mit dem Niveau B1 ein relativ hohes Niveau attestiert 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w</a:t>
            </a:r>
            <a:r>
              <a:rPr lang="de-DE">
                <a:latin typeface="Cambria"/>
                <a:cs typeface="Cambria"/>
              </a:rPr>
              <a:t>erden kann, bevor das Fach bei Eintritt in die Oberstufe eventuell abgewählt wird. 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 Das Ergebnis kann positiv in die </a:t>
            </a:r>
            <a:r>
              <a:rPr lang="de-DE">
                <a:latin typeface="Cambria"/>
                <a:cs typeface="Cambria"/>
              </a:rPr>
              <a:t>Fachnote</a:t>
            </a:r>
            <a:r>
              <a:rPr lang="de-DE">
                <a:latin typeface="Cambria"/>
                <a:cs typeface="Cambria"/>
              </a:rPr>
              <a:t> Französisch eingebracht werden.</a:t>
            </a:r>
            <a:endParaRPr/>
          </a:p>
          <a:p>
            <a:pPr>
              <a:defRPr/>
            </a:pPr>
            <a:r>
              <a:rPr lang="de-DE" sz="2400" b="1" u="sng">
                <a:latin typeface="Cambria"/>
                <a:cs typeface="Cambria"/>
              </a:rPr>
              <a:t>Die Prüfungstermine in diesem Schuljahr </a:t>
            </a:r>
            <a:r>
              <a:rPr lang="de-DE" sz="2400" b="1" u="sng">
                <a:latin typeface="Cambria"/>
                <a:cs typeface="Cambria"/>
              </a:rPr>
              <a:t>(2025/2026)</a:t>
            </a:r>
            <a:r>
              <a:rPr lang="de-DE" sz="2400" b="1" u="sng">
                <a:latin typeface="Cambria"/>
                <a:cs typeface="Cambria"/>
              </a:rPr>
              <a:t>:</a:t>
            </a:r>
            <a:endParaRPr/>
          </a:p>
          <a:p>
            <a:pPr>
              <a:defRPr/>
            </a:pPr>
            <a:endParaRPr lang="de-DE" sz="2400" b="1">
              <a:latin typeface="Cambria"/>
              <a:cs typeface="Cambria"/>
            </a:endParaRPr>
          </a:p>
          <a:p>
            <a:pPr>
              <a:defRPr/>
            </a:pPr>
            <a:r>
              <a:rPr lang="de-DE" sz="2400" b="1">
                <a:latin typeface="Cambria"/>
                <a:cs typeface="Cambria"/>
              </a:rPr>
              <a:t>- Samstag, </a:t>
            </a:r>
            <a:r>
              <a:rPr lang="de-DE" sz="2400" b="1">
                <a:latin typeface="Cambria"/>
                <a:cs typeface="Cambria"/>
              </a:rPr>
              <a:t> </a:t>
            </a:r>
            <a:r>
              <a:rPr lang="de-DE" sz="2400">
                <a:latin typeface="Cambria"/>
                <a:cs typeface="Cambria"/>
              </a:rPr>
              <a:t>(</a:t>
            </a:r>
            <a:r>
              <a:rPr lang="de-DE" sz="2400">
                <a:latin typeface="Cambria"/>
                <a:cs typeface="Cambria"/>
              </a:rPr>
              <a:t>schriftlicher Teil,  21.März 2026 ca. 2-3 Stunden)</a:t>
            </a:r>
            <a:endParaRPr lang="de-DE" sz="2400">
              <a:latin typeface="Cambria"/>
              <a:cs typeface="Cambria"/>
            </a:endParaRPr>
          </a:p>
          <a:p>
            <a:pPr>
              <a:defRPr/>
            </a:pPr>
            <a:endParaRPr lang="de-DE">
              <a:latin typeface="Cambria"/>
              <a:cs typeface="Cambria"/>
            </a:endParaRPr>
          </a:p>
          <a:p>
            <a:pPr>
              <a:defRPr/>
            </a:pPr>
            <a:r>
              <a:rPr lang="de-DE" sz="2400" b="1">
                <a:latin typeface="Cambria"/>
                <a:cs typeface="Cambria"/>
              </a:rPr>
              <a:t>- Montag, 16.03.2026 - Freitag, 27.03.2026</a:t>
            </a:r>
            <a:endParaRPr lang="de-DE" sz="2400" b="1">
              <a:latin typeface="Cambria"/>
              <a:cs typeface="Cambria"/>
            </a:endParaRPr>
          </a:p>
          <a:p>
            <a:pPr>
              <a:defRPr/>
            </a:pPr>
            <a:r>
              <a:rPr lang="de-DE" sz="2400">
                <a:latin typeface="Cambria"/>
                <a:cs typeface="Cambria"/>
              </a:rPr>
              <a:t>(mündlicher Teil) (ca. 30 Minuten) (-&gt; es wird ein gesonderter</a:t>
            </a:r>
            <a:endParaRPr/>
          </a:p>
          <a:p>
            <a:pPr>
              <a:defRPr/>
            </a:pPr>
            <a:r>
              <a:rPr lang="de-DE" sz="2400">
                <a:latin typeface="Cambria"/>
                <a:cs typeface="Cambria"/>
              </a:rPr>
              <a:t>Prüfungsplan mit detaillierter Einteilung erstellt)</a:t>
            </a:r>
            <a:endParaRPr/>
          </a:p>
          <a:p>
            <a:pPr>
              <a:defRPr/>
            </a:pPr>
            <a:endParaRPr lang="de-DE"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Beide Prüfungsteile werden direkt an der Schule abgehalten. Der mündliche Prüfungsteil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wird von Fr. Coban / Fr. Pflug/ Fr. Curea geprüft. 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Es finden ca. 3 Wochen vor Prüfungsbeginn wöchentlich freiwillige Übungsstunden zur </a:t>
            </a:r>
            <a:endParaRPr/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Prüfungsvorbereitung statt. </a:t>
            </a:r>
            <a:endParaRPr lang="de-DE">
              <a:latin typeface="Cambria"/>
              <a:cs typeface="Cambria"/>
            </a:endParaRPr>
          </a:p>
        </p:txBody>
      </p:sp>
      <p:sp>
        <p:nvSpPr>
          <p:cNvPr id="407984666" name="Textfeld 13"/>
          <p:cNvSpPr txBox="1"/>
          <p:nvPr/>
        </p:nvSpPr>
        <p:spPr bwMode="auto">
          <a:xfrm>
            <a:off x="17348200" y="1405467"/>
            <a:ext cx="4377267" cy="6463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/>
              <a:t>Die Anmeldung zur Prüfung muss über ein DELE-Prüfungszentrum innerhalb der festgelegten Fristen erfolgen. Zur Prüfungsanmeldung müssen folgende Unterlagen vorgelegt werden:</a:t>
            </a:r>
            <a:endParaRPr/>
          </a:p>
          <a:p>
            <a:pPr>
              <a:defRPr/>
            </a:pPr>
            <a:r>
              <a:rPr lang="de-DE"/>
              <a:t>Entsprechend ausgefülltes Anmeldeformular, erhältlich in den Prüfungszentren oder über das Internet, indem Sie den Anhang (</a:t>
            </a:r>
            <a:r>
              <a:rPr lang="de-DE" u="sng">
                <a:hlinkClick r:id="rId4" tooltip=""/>
              </a:rPr>
              <a:t>Anmeldeformular DELE 2017) herunterladen.</a:t>
            </a:r>
            <a:endParaRPr/>
          </a:p>
          <a:p>
            <a:pPr>
              <a:defRPr/>
            </a:pPr>
            <a:r>
              <a:rPr lang="de-DE"/>
              <a:t>Original und Kopie eines Lichtbildausweises, in dem folgende Daten erfasst sind: Identität, Staatsangehörigkeit, Geburtsort und –</a:t>
            </a:r>
            <a:r>
              <a:rPr lang="de-DE"/>
              <a:t>datum</a:t>
            </a:r>
            <a:r>
              <a:rPr lang="de-DE"/>
              <a:t>. Die vom Kandidaten im Anmeldeformular angegebenen Daten müssen mit den im Ausweisdokument enthaltenen übereinstimmen.</a:t>
            </a:r>
            <a:endParaRPr/>
          </a:p>
          <a:p>
            <a:pPr>
              <a:defRPr/>
            </a:pPr>
            <a:r>
              <a:rPr lang="de-DE"/>
              <a:t>Beleg über die erfolgte Zahlung der Anmeldegebühr.</a:t>
            </a:r>
            <a:endParaRPr/>
          </a:p>
          <a:p>
            <a:pPr>
              <a:defRPr/>
            </a:pPr>
            <a:r>
              <a:rPr lang="de-DE"/>
              <a:t>Je nach Erforderlichkeit, unterzeichnete Erklärung, dass mindestens zwei der unter 2. der Allgemeinen Bedingungen beschriebenen Tatsachen erfüllt werden.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4196519" name="Titel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de-DE">
                <a:latin typeface="Cambria"/>
                <a:cs typeface="Cambria"/>
              </a:rPr>
              <a:t>Wie melde ich mich zu einer </a:t>
            </a:r>
            <a:r>
              <a:rPr lang="de-DE" b="1">
                <a:latin typeface="Cambria"/>
                <a:cs typeface="Cambria"/>
              </a:rPr>
              <a:t>DELF</a:t>
            </a:r>
            <a:r>
              <a:rPr lang="de-DE">
                <a:latin typeface="Cambria"/>
                <a:cs typeface="Cambria"/>
              </a:rPr>
              <a:t>-Prüfung an?</a:t>
            </a:r>
            <a:endParaRPr lang="de-DE">
              <a:latin typeface="Cambria"/>
              <a:cs typeface="Cambria"/>
            </a:endParaRPr>
          </a:p>
        </p:txBody>
      </p:sp>
      <p:sp>
        <p:nvSpPr>
          <p:cNvPr id="43061658" name="Inhaltsplatzhalter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55000" lnSpcReduction="20000"/>
          </a:bodyPr>
          <a:lstStyle/>
          <a:p>
            <a:pPr marL="0" indent="0">
              <a:buNone/>
              <a:defRPr/>
            </a:pPr>
            <a:endParaRPr lang="de-DE" b="1"/>
          </a:p>
          <a:p>
            <a:pPr>
              <a:defRPr/>
            </a:pPr>
            <a:r>
              <a:rPr lang="de-DE" b="1">
                <a:latin typeface="Cambria"/>
                <a:cs typeface="Cambria"/>
              </a:rPr>
              <a:t>Die </a:t>
            </a:r>
            <a:r>
              <a:rPr lang="de-DE" b="1">
                <a:latin typeface="Cambria"/>
                <a:cs typeface="Cambria"/>
              </a:rPr>
              <a:t>Anmeldung zur Prüfung </a:t>
            </a:r>
            <a:r>
              <a:rPr lang="de-DE">
                <a:latin typeface="Cambria"/>
                <a:cs typeface="Cambria"/>
              </a:rPr>
              <a:t>muss über ein </a:t>
            </a:r>
            <a:r>
              <a:rPr lang="de-DE">
                <a:latin typeface="Cambria"/>
                <a:cs typeface="Cambria"/>
              </a:rPr>
              <a:t>DELF-</a:t>
            </a:r>
            <a:r>
              <a:rPr lang="de-DE">
                <a:latin typeface="Cambria"/>
                <a:cs typeface="Cambria"/>
              </a:rPr>
              <a:t>Prüfungszentrum </a:t>
            </a:r>
            <a:r>
              <a:rPr lang="de-DE" b="1">
                <a:latin typeface="Cambria"/>
                <a:cs typeface="Cambria"/>
              </a:rPr>
              <a:t>innerhalb der festgelegten Fristen </a:t>
            </a:r>
            <a:r>
              <a:rPr lang="de-DE">
                <a:latin typeface="Cambria"/>
                <a:cs typeface="Cambria"/>
              </a:rPr>
              <a:t>erfolgen. </a:t>
            </a:r>
            <a:r>
              <a:rPr lang="de-DE">
                <a:latin typeface="Cambria"/>
                <a:cs typeface="Cambria"/>
              </a:rPr>
              <a:t>An unserer Schule erfolgt die </a:t>
            </a:r>
            <a:r>
              <a:rPr lang="de-DE" b="1">
                <a:latin typeface="Cambria"/>
                <a:cs typeface="Cambria"/>
              </a:rPr>
              <a:t>Anmeldung über die Französischlehrkraft (Fr. Pflug/ Fr. Coban)</a:t>
            </a:r>
            <a:r>
              <a:rPr lang="de-DE">
                <a:latin typeface="Cambria"/>
                <a:cs typeface="Cambria"/>
              </a:rPr>
              <a:t>. </a:t>
            </a:r>
            <a:endParaRPr/>
          </a:p>
          <a:p>
            <a:pPr>
              <a:defRPr/>
            </a:pPr>
            <a:endParaRPr lang="de-DE">
              <a:latin typeface="Cambria"/>
              <a:cs typeface="Cambria"/>
            </a:endParaRPr>
          </a:p>
          <a:p>
            <a:pPr>
              <a:defRPr/>
            </a:pPr>
            <a:endParaRPr lang="de-DE">
              <a:latin typeface="Cambria"/>
              <a:cs typeface="Cambria"/>
            </a:endParaRPr>
          </a:p>
          <a:p>
            <a:pPr>
              <a:defRPr/>
            </a:pPr>
            <a:endParaRPr lang="de-DE">
              <a:latin typeface="Cambria"/>
              <a:cs typeface="Cambria"/>
            </a:endParaRPr>
          </a:p>
          <a:p>
            <a:pPr>
              <a:defRPr/>
            </a:pPr>
            <a:endParaRPr lang="de-DE">
              <a:latin typeface="Cambria"/>
              <a:cs typeface="Cambria"/>
            </a:endParaRPr>
          </a:p>
          <a:p>
            <a:pPr marL="0" indent="0">
              <a:buNone/>
              <a:defRPr/>
            </a:pPr>
            <a:r>
              <a:rPr lang="de-DE">
                <a:latin typeface="Cambria"/>
                <a:cs typeface="Cambria"/>
              </a:rPr>
              <a:t>Hierzu wird benötigt: </a:t>
            </a:r>
            <a:endParaRPr/>
          </a:p>
          <a:p>
            <a:pPr>
              <a:defRPr/>
            </a:pPr>
            <a:endParaRPr lang="de-DE">
              <a:latin typeface="Cambria"/>
              <a:cs typeface="Cambria"/>
            </a:endParaRPr>
          </a:p>
          <a:p>
            <a:pPr lvl="0">
              <a:defRPr/>
            </a:pPr>
            <a:r>
              <a:rPr lang="de-DE">
                <a:latin typeface="Cambria"/>
                <a:cs typeface="Cambria"/>
              </a:rPr>
              <a:t>Entsprechend </a:t>
            </a:r>
            <a:r>
              <a:rPr lang="de-DE" b="1">
                <a:latin typeface="Cambria"/>
                <a:cs typeface="Cambria"/>
              </a:rPr>
              <a:t>ausgefülltes </a:t>
            </a:r>
            <a:r>
              <a:rPr lang="de-DE" b="1">
                <a:latin typeface="Cambria"/>
                <a:cs typeface="Cambria"/>
              </a:rPr>
              <a:t>Anmeldeformular </a:t>
            </a:r>
            <a:r>
              <a:rPr lang="de-DE">
                <a:latin typeface="Cambria"/>
                <a:cs typeface="Cambria"/>
              </a:rPr>
              <a:t>(erhältst du von deiner Lehrkraft)</a:t>
            </a:r>
            <a:endParaRPr lang="de-DE">
              <a:latin typeface="Cambria"/>
              <a:cs typeface="Cambria"/>
            </a:endParaRPr>
          </a:p>
          <a:p>
            <a:pPr lvl="0">
              <a:defRPr/>
            </a:pPr>
            <a:r>
              <a:rPr lang="de-DE" b="1">
                <a:latin typeface="Cambria"/>
                <a:cs typeface="Cambria"/>
              </a:rPr>
              <a:t>Zahlung</a:t>
            </a:r>
            <a:r>
              <a:rPr lang="de-DE">
                <a:latin typeface="Cambria"/>
                <a:cs typeface="Cambria"/>
              </a:rPr>
              <a:t> der </a:t>
            </a:r>
            <a:r>
              <a:rPr lang="de-DE" b="1">
                <a:latin typeface="Cambria"/>
                <a:cs typeface="Cambria"/>
              </a:rPr>
              <a:t>Anmeldegebühr (</a:t>
            </a:r>
            <a:r>
              <a:rPr lang="de-DE" b="1" u="sng">
                <a:latin typeface="Cambria"/>
                <a:cs typeface="Cambria"/>
              </a:rPr>
              <a:t>66 EURO</a:t>
            </a:r>
            <a:r>
              <a:rPr lang="de-DE" b="1">
                <a:latin typeface="Cambria"/>
                <a:cs typeface="Cambria"/>
              </a:rPr>
              <a:t>)</a:t>
            </a:r>
            <a:endParaRPr lang="de-DE" b="1">
              <a:latin typeface="Cambria"/>
              <a:cs typeface="Cambria"/>
            </a:endParaRPr>
          </a:p>
          <a:p>
            <a:pPr>
              <a:defRPr/>
            </a:pPr>
            <a:r>
              <a:rPr lang="de-DE">
                <a:latin typeface="Cambria"/>
                <a:cs typeface="Cambria"/>
              </a:rPr>
              <a:t>Nach </a:t>
            </a:r>
            <a:r>
              <a:rPr lang="de-DE">
                <a:latin typeface="Cambria"/>
                <a:cs typeface="Cambria"/>
              </a:rPr>
              <a:t>erfolgter Anmeldung erhält </a:t>
            </a:r>
            <a:r>
              <a:rPr lang="de-DE">
                <a:latin typeface="Cambria"/>
                <a:cs typeface="Cambria"/>
              </a:rPr>
              <a:t>jede Prüfungsteilnehmerin eine Anmeldebestätigung und Quittung</a:t>
            </a:r>
            <a:r>
              <a:rPr lang="de-DE">
                <a:latin typeface="Cambria"/>
                <a:cs typeface="Cambria"/>
              </a:rPr>
              <a:t> </a:t>
            </a:r>
            <a:r>
              <a:rPr lang="de-DE">
                <a:latin typeface="Cambria"/>
                <a:cs typeface="Cambria"/>
              </a:rPr>
              <a:t>sowie einen Prüfungscode. </a:t>
            </a:r>
            <a:endParaRPr/>
          </a:p>
          <a:p>
            <a:pPr marL="0" indent="0">
              <a:buNone/>
              <a:defRPr/>
            </a:pPr>
            <a:endParaRPr lang="de-DE">
              <a:latin typeface="Cambria"/>
              <a:cs typeface="Cambria"/>
            </a:endParaRPr>
          </a:p>
          <a:p>
            <a:pPr marL="0" indent="0">
              <a:buNone/>
              <a:defRPr/>
            </a:pPr>
            <a:r>
              <a:rPr lang="de-DE">
                <a:latin typeface="Cambria"/>
                <a:cs typeface="Cambria"/>
              </a:rPr>
              <a:t>Die </a:t>
            </a:r>
            <a:r>
              <a:rPr lang="de-DE" b="1">
                <a:latin typeface="Cambria"/>
                <a:cs typeface="Cambria"/>
              </a:rPr>
              <a:t>Entscheidung </a:t>
            </a:r>
            <a:r>
              <a:rPr lang="de-DE">
                <a:latin typeface="Cambria"/>
                <a:cs typeface="Cambria"/>
              </a:rPr>
              <a:t>zur Teilnahme sollte bis zu den </a:t>
            </a:r>
            <a:r>
              <a:rPr lang="de-DE" b="1">
                <a:latin typeface="Cambria"/>
                <a:cs typeface="Cambria"/>
              </a:rPr>
              <a:t>Allerheiligenferien</a:t>
            </a:r>
            <a:r>
              <a:rPr lang="de-DE">
                <a:latin typeface="Cambria"/>
                <a:cs typeface="Cambria"/>
              </a:rPr>
              <a:t> erfolgen.</a:t>
            </a:r>
            <a:endParaRPr lang="de-DE">
              <a:latin typeface="Cambria"/>
              <a:cs typeface="Cambria"/>
            </a:endParaRPr>
          </a:p>
        </p:txBody>
      </p:sp>
      <p:pic>
        <p:nvPicPr>
          <p:cNvPr id="1412323765" name="Bild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178893" y="2873605"/>
            <a:ext cx="1507906" cy="11107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342064" name="Titel 1"/>
          <p:cNvSpPr>
            <a:spLocks noGrp="1"/>
          </p:cNvSpPr>
          <p:nvPr>
            <p:ph type="title"/>
          </p:nvPr>
        </p:nvSpPr>
        <p:spPr bwMode="auto">
          <a:xfrm>
            <a:off x="396172" y="279622"/>
            <a:ext cx="7509936" cy="89334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de-DE" sz="4000">
                <a:latin typeface="Cambria"/>
                <a:cs typeface="Cambria"/>
              </a:rPr>
              <a:t>Freiwilliger Übungstermin</a:t>
            </a:r>
            <a:endParaRPr lang="de-DE" sz="4000">
              <a:latin typeface="Cambria"/>
              <a:cs typeface="Cambria"/>
            </a:endParaRPr>
          </a:p>
        </p:txBody>
      </p:sp>
      <p:pic>
        <p:nvPicPr>
          <p:cNvPr id="1268384578" name="Bild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443762" y="104858"/>
            <a:ext cx="1604790" cy="2420341"/>
          </a:xfrm>
          <a:prstGeom prst="rect">
            <a:avLst/>
          </a:prstGeom>
        </p:spPr>
      </p:pic>
      <p:pic>
        <p:nvPicPr>
          <p:cNvPr id="1802799599" name="Bild 8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28173" y="198064"/>
            <a:ext cx="1150395" cy="1150395"/>
          </a:xfrm>
          <a:prstGeom prst="rect">
            <a:avLst/>
          </a:prstGeom>
        </p:spPr>
      </p:pic>
      <p:sp>
        <p:nvSpPr>
          <p:cNvPr id="821546917" name=""/>
          <p:cNvSpPr txBox="1"/>
          <p:nvPr/>
        </p:nvSpPr>
        <p:spPr bwMode="auto">
          <a:xfrm rot="0" flipH="0" flipV="0">
            <a:off x="2134576" y="1646694"/>
            <a:ext cx="4033455" cy="42707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2200">
                <a:latin typeface="Cambria"/>
                <a:ea typeface="Cambria"/>
                <a:cs typeface="Cambria"/>
              </a:rPr>
              <a:t>...wird zeitnah bekannt gegeben</a:t>
            </a:r>
            <a:r>
              <a:rPr/>
              <a:t>!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ONLYOFFICE/9.0.4.50</Application>
  <PresentationFormat>On-screen Show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Yunus Coban</dc:creator>
  <cp:lastModifiedBy/>
  <cp:revision>28</cp:revision>
  <dcterms:created xsi:type="dcterms:W3CDTF">2017-09-20T19:04:41Z</dcterms:created>
  <dcterms:modified xsi:type="dcterms:W3CDTF">2025-10-10T08:30:59Z</dcterms:modified>
</cp:coreProperties>
</file>